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69" r:id="rId6"/>
    <p:sldId id="259" r:id="rId7"/>
    <p:sldId id="270" r:id="rId8"/>
    <p:sldId id="260" r:id="rId9"/>
    <p:sldId id="271" r:id="rId10"/>
    <p:sldId id="261" r:id="rId11"/>
    <p:sldId id="272" r:id="rId12"/>
    <p:sldId id="262" r:id="rId13"/>
    <p:sldId id="273" r:id="rId14"/>
    <p:sldId id="263" r:id="rId15"/>
    <p:sldId id="274" r:id="rId16"/>
    <p:sldId id="264" r:id="rId17"/>
    <p:sldId id="276" r:id="rId18"/>
    <p:sldId id="265" r:id="rId19"/>
    <p:sldId id="275" r:id="rId20"/>
    <p:sldId id="268" r:id="rId21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ADB7A-7939-41AB-8887-8765DBDB37F9}" type="datetimeFigureOut">
              <a:rPr lang="th-TH" smtClean="0"/>
              <a:pPr/>
              <a:t>13/07/54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571604" y="1142984"/>
            <a:ext cx="70009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Resort</a:t>
            </a:r>
            <a:r>
              <a:rPr lang="en-US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……..</a:t>
            </a:r>
            <a:endParaRPr lang="th-TH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รูปภาพ 2" descr="imagesCA0MVX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143248"/>
            <a:ext cx="4143404" cy="2782432"/>
          </a:xfrm>
          <a:prstGeom prst="rect">
            <a:avLst/>
          </a:prstGeom>
        </p:spPr>
      </p:pic>
      <p:pic>
        <p:nvPicPr>
          <p:cNvPr id="5" name="รูปภาพ 4" descr="imagesCA0MVX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143248"/>
            <a:ext cx="3857652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86016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แผนกแม่บ้านและรักษาความปลอดภัย</a:t>
            </a:r>
          </a:p>
          <a:p>
            <a:pPr algn="ctr"/>
            <a:r>
              <a:rPr lang="th-TH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ทำความสะอาดห้องพักและบริเวณโดยรอบ, รักษาความปลอดภัยให้แก่ลูกค้าและพนักงาน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4…..</a:t>
            </a:r>
            <a:endParaRPr lang="th-TH" dirty="0"/>
          </a:p>
        </p:txBody>
      </p:sp>
      <p:sp>
        <p:nvSpPr>
          <p:cNvPr id="9" name="Rounded Rectangle 8"/>
          <p:cNvSpPr/>
          <p:nvPr/>
        </p:nvSpPr>
        <p:spPr>
          <a:xfrm>
            <a:off x="7000892" y="2928934"/>
            <a:ext cx="1633550" cy="10096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ฝ่ายซ่อมบำรุง</a:t>
            </a:r>
            <a:endParaRPr lang="th-TH" sz="1800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357158" y="2928934"/>
            <a:ext cx="1714512" cy="11614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ฝ่ายต้อนรับและแคชเชียร์</a:t>
            </a:r>
            <a:endParaRPr lang="th-TH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928794" y="2357430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ข้อมูลห้องพัก</a:t>
            </a:r>
            <a:endParaRPr lang="th-TH" sz="20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643570" y="3500438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786446" y="2428868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ข้อมูลการชำรุด</a:t>
            </a:r>
            <a:endParaRPr lang="th-TH" sz="2000" dirty="0"/>
          </a:p>
        </p:txBody>
      </p:sp>
      <p:cxnSp>
        <p:nvCxnSpPr>
          <p:cNvPr id="20" name="Straight Arrow Connector 19"/>
          <p:cNvCxnSpPr/>
          <p:nvPr/>
        </p:nvCxnSpPr>
        <p:spPr>
          <a:xfrm rot="10800000">
            <a:off x="2071670" y="4071942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500166" y="4286256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แจ้งข้อมูลห้องพัก</a:t>
            </a:r>
            <a:endParaRPr lang="th-TH" sz="2000" dirty="0"/>
          </a:p>
        </p:txBody>
      </p:sp>
      <p:cxnSp>
        <p:nvCxnSpPr>
          <p:cNvPr id="12" name="Straight Arrow Connector 19"/>
          <p:cNvCxnSpPr/>
          <p:nvPr/>
        </p:nvCxnSpPr>
        <p:spPr>
          <a:xfrm rot="10800000">
            <a:off x="5786446" y="4000504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929322" y="4214818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แจ้งว่าซ่อมเสร็จแล้ว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3042" y="571480"/>
            <a:ext cx="692948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</a:t>
            </a:r>
            <a:r>
              <a:rPr lang="en-US" dirty="0" smtClean="0"/>
              <a:t>4</a:t>
            </a:r>
            <a:r>
              <a:rPr lang="en-US" dirty="0" smtClean="0"/>
              <a:t>…. </a:t>
            </a:r>
            <a:r>
              <a:rPr lang="th-TH" dirty="0" smtClean="0"/>
              <a:t>แม่บ้านทำความสะอาดและรักษาความปลอดภัย</a:t>
            </a:r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2428860" y="2071678"/>
            <a:ext cx="51435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ข้อมูลห้องพัก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Read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ข้อมูลห้องพัก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ข้อมูลการชำรุด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การซ่อมบำรุง 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ข้อมูลห้องพัก</a:t>
            </a:r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FF00"/>
                </a:solidFill>
              </a:rPr>
              <a:t>ฝ่ายซ่อมบำรุง</a:t>
            </a:r>
          </a:p>
          <a:p>
            <a:pPr algn="ctr"/>
            <a:r>
              <a:rPr lang="th-TH" sz="2400" dirty="0" smtClean="0"/>
              <a:t>ซ่อมแซมการชำรุดเสียหาย,บำรุงรักษาทรัพยากรต่างๆ</a:t>
            </a:r>
            <a:endParaRPr lang="th-TH" sz="1800" dirty="0" smtClean="0"/>
          </a:p>
        </p:txBody>
      </p:sp>
      <p:cxnSp>
        <p:nvCxnSpPr>
          <p:cNvPr id="6" name="Straight Arrow Connector 5"/>
          <p:cNvCxnSpPr>
            <a:stCxn id="4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5…..</a:t>
            </a:r>
            <a:endParaRPr lang="th-TH" dirty="0"/>
          </a:p>
        </p:txBody>
      </p:sp>
      <p:sp>
        <p:nvSpPr>
          <p:cNvPr id="9" name="Rounded Rectangle 8"/>
          <p:cNvSpPr/>
          <p:nvPr/>
        </p:nvSpPr>
        <p:spPr>
          <a:xfrm>
            <a:off x="7000892" y="2928934"/>
            <a:ext cx="1633550" cy="10096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ฝ่ายจัดซื้อ</a:t>
            </a:r>
            <a:endParaRPr lang="th-TH" sz="1800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0" y="2857496"/>
            <a:ext cx="1714480" cy="116142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ฝ่ายแม่บ้าน,ฝ่ายแคชเชียร์</a:t>
            </a:r>
            <a:endParaRPr lang="th-TH" sz="1800" dirty="0" smtClean="0"/>
          </a:p>
        </p:txBody>
      </p:sp>
      <p:cxnSp>
        <p:nvCxnSpPr>
          <p:cNvPr id="17" name="Straight Arrow Connector 16"/>
          <p:cNvCxnSpPr>
            <a:stCxn id="10" idx="3"/>
            <a:endCxn id="4" idx="1"/>
          </p:cNvCxnSpPr>
          <p:nvPr/>
        </p:nvCxnSpPr>
        <p:spPr>
          <a:xfrm>
            <a:off x="1714480" y="3438207"/>
            <a:ext cx="1714512" cy="26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643042" y="2571744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 smtClean="0"/>
              <a:t>ข้อมูลการชำรุดเสียหาย</a:t>
            </a:r>
            <a:endParaRPr lang="th-TH" sz="1800" dirty="0"/>
          </a:p>
        </p:txBody>
      </p:sp>
      <p:sp>
        <p:nvSpPr>
          <p:cNvPr id="19" name="TextBox 18"/>
          <p:cNvSpPr txBox="1"/>
          <p:nvPr/>
        </p:nvSpPr>
        <p:spPr>
          <a:xfrm>
            <a:off x="5715008" y="2500306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แสดงยอดค่าใช้จ่ายในการซ่อมบำรุง</a:t>
            </a:r>
            <a:endParaRPr lang="th-TH" sz="2000" dirty="0"/>
          </a:p>
        </p:txBody>
      </p:sp>
      <p:cxnSp>
        <p:nvCxnSpPr>
          <p:cNvPr id="21" name="Straight Connector 20"/>
          <p:cNvCxnSpPr/>
          <p:nvPr/>
        </p:nvCxnSpPr>
        <p:spPr>
          <a:xfrm rot="5400000">
            <a:off x="4214810" y="4786322"/>
            <a:ext cx="1000132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714876" y="5286388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000760" y="5000636"/>
            <a:ext cx="221457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วัตถุดิบ</a:t>
            </a:r>
            <a:endParaRPr lang="th-TH" dirty="0"/>
          </a:p>
        </p:txBody>
      </p:sp>
      <p:cxnSp>
        <p:nvCxnSpPr>
          <p:cNvPr id="26" name="Straight Connector 25"/>
          <p:cNvCxnSpPr/>
          <p:nvPr/>
        </p:nvCxnSpPr>
        <p:spPr>
          <a:xfrm rot="5400000">
            <a:off x="5857560" y="5428794"/>
            <a:ext cx="858050" cy="173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14876" y="450057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เช็คสต็อกของ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500042"/>
            <a:ext cx="350046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</a:t>
            </a:r>
            <a:r>
              <a:rPr lang="en-US" dirty="0" smtClean="0"/>
              <a:t>5…. </a:t>
            </a:r>
            <a:r>
              <a:rPr lang="th-TH" dirty="0" smtClean="0"/>
              <a:t>ซ่อมบำรุง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28860" y="2000240"/>
            <a:ext cx="378621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Input </a:t>
            </a:r>
            <a:r>
              <a:rPr lang="th-TH" dirty="0" smtClean="0"/>
              <a:t>ข้อมูลการชำรุดเสียหาย</a:t>
            </a:r>
          </a:p>
          <a:p>
            <a:r>
              <a:rPr lang="en-US" dirty="0" smtClean="0"/>
              <a:t>Read </a:t>
            </a:r>
            <a:r>
              <a:rPr lang="th-TH" dirty="0" smtClean="0"/>
              <a:t>ข้อมูลการชำรุดเสียหาย</a:t>
            </a:r>
          </a:p>
          <a:p>
            <a:r>
              <a:rPr lang="th-TH" dirty="0" smtClean="0"/>
              <a:t>เช็คสต็อกวัตถุดิบ</a:t>
            </a:r>
          </a:p>
          <a:p>
            <a:r>
              <a:rPr lang="th-TH" dirty="0" smtClean="0"/>
              <a:t>ซ่อมแซม</a:t>
            </a:r>
          </a:p>
          <a:p>
            <a:r>
              <a:rPr lang="en-US" dirty="0" smtClean="0"/>
              <a:t>Update </a:t>
            </a:r>
            <a:r>
              <a:rPr lang="th-TH" dirty="0" smtClean="0"/>
              <a:t>วัตถุดิบ</a:t>
            </a:r>
          </a:p>
          <a:p>
            <a:r>
              <a:rPr lang="en-US" dirty="0" smtClean="0"/>
              <a:t>Input </a:t>
            </a:r>
            <a:r>
              <a:rPr lang="th-TH" dirty="0" smtClean="0"/>
              <a:t>ค่าใช้จ่าย</a:t>
            </a:r>
          </a:p>
          <a:p>
            <a:r>
              <a:rPr lang="en-US" dirty="0" smtClean="0"/>
              <a:t>Sum </a:t>
            </a:r>
            <a:r>
              <a:rPr lang="th-TH" dirty="0" smtClean="0"/>
              <a:t>ค่าใช้จ่าย</a:t>
            </a:r>
            <a:endParaRPr lang="th-TH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643570" y="2500306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C000"/>
                </a:solidFill>
              </a:rPr>
              <a:t>ฝ่ายอาหาร</a:t>
            </a:r>
          </a:p>
          <a:p>
            <a:pPr algn="ctr"/>
            <a:r>
              <a:rPr lang="th-TH" sz="2400" dirty="0" smtClean="0"/>
              <a:t>ให้บริการอาหารและเครื่องดื่มแก่ลูกค้า</a:t>
            </a:r>
            <a:endParaRPr lang="th-TH" sz="18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6…..</a:t>
            </a:r>
            <a:endParaRPr lang="th-TH" dirty="0"/>
          </a:p>
        </p:txBody>
      </p:sp>
      <p:sp>
        <p:nvSpPr>
          <p:cNvPr id="10" name="Rounded Rectangle 9"/>
          <p:cNvSpPr/>
          <p:nvPr/>
        </p:nvSpPr>
        <p:spPr>
          <a:xfrm>
            <a:off x="1142976" y="2714620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ฝ่ายต้อนรับและแคชเชียร์</a:t>
            </a:r>
            <a:endParaRPr lang="th-TH" sz="18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3500430" y="2428868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Order</a:t>
            </a:r>
            <a:r>
              <a:rPr lang="en-US" sz="2400" dirty="0" smtClean="0"/>
              <a:t> </a:t>
            </a:r>
            <a:r>
              <a:rPr lang="th-TH" sz="2400" dirty="0" smtClean="0"/>
              <a:t>อาหาร</a:t>
            </a:r>
            <a:endParaRPr lang="th-TH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3357554" y="3786190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ผลิตอาหารแล้ว,</a:t>
            </a:r>
          </a:p>
          <a:p>
            <a:r>
              <a:rPr lang="th-TH" sz="2000" dirty="0" smtClean="0"/>
              <a:t>ยอดการชำระค่าอาหาร</a:t>
            </a:r>
            <a:endParaRPr lang="th-TH" sz="2000" dirty="0"/>
          </a:p>
        </p:txBody>
      </p:sp>
      <p:cxnSp>
        <p:nvCxnSpPr>
          <p:cNvPr id="16" name="ลูกศรเชื่อมต่อแบบตรง 15"/>
          <p:cNvCxnSpPr/>
          <p:nvPr/>
        </p:nvCxnSpPr>
        <p:spPr>
          <a:xfrm>
            <a:off x="2857488" y="3000372"/>
            <a:ext cx="271464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rot="10800000">
            <a:off x="2857488" y="3500438"/>
            <a:ext cx="278608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500042"/>
            <a:ext cx="350046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</a:t>
            </a:r>
            <a:r>
              <a:rPr lang="en-US" dirty="0" smtClean="0"/>
              <a:t>6</a:t>
            </a:r>
            <a:r>
              <a:rPr lang="en-US" dirty="0" smtClean="0"/>
              <a:t>…. </a:t>
            </a:r>
            <a:r>
              <a:rPr lang="th-TH" dirty="0" smtClean="0"/>
              <a:t>ฝ่ายอาหาร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5984" y="1928802"/>
            <a:ext cx="50006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order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อาหาร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Read order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อาหาร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ผลิตอาหาร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ยอดการชำระค่าอาหาร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Sum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ยอดการชำระค่าอาหาร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ออกใบเสร็จ</a:t>
            </a:r>
          </a:p>
          <a:p>
            <a:pPr>
              <a:buFont typeface="Arial" pitchFamily="34" charset="0"/>
              <a:buChar char="•"/>
            </a:pPr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14578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C000"/>
                </a:solidFill>
              </a:rPr>
              <a:t>ฝ่ายขายและการตลาด</a:t>
            </a:r>
          </a:p>
          <a:p>
            <a:pPr algn="ctr"/>
            <a:r>
              <a:rPr lang="th-TH" sz="1800" dirty="0" smtClean="0">
                <a:solidFill>
                  <a:schemeClr val="bg1"/>
                </a:solidFill>
              </a:rPr>
              <a:t>วางแผนประชาสัมพันธ์และโปรโมทรีสอร์ท</a:t>
            </a:r>
          </a:p>
          <a:p>
            <a:pPr algn="ctr"/>
            <a:r>
              <a:rPr lang="th-TH" sz="1800" dirty="0" smtClean="0">
                <a:solidFill>
                  <a:schemeClr val="bg1"/>
                </a:solidFill>
              </a:rPr>
              <a:t>จัดการวางแผนโปรโมชั่น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7…..</a:t>
            </a:r>
            <a:endParaRPr lang="th-TH" dirty="0"/>
          </a:p>
        </p:txBody>
      </p:sp>
      <p:sp>
        <p:nvSpPr>
          <p:cNvPr id="9" name="Rounded Rectangle 8"/>
          <p:cNvSpPr/>
          <p:nvPr/>
        </p:nvSpPr>
        <p:spPr>
          <a:xfrm>
            <a:off x="7000892" y="2857496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ฝ่ายต้อนรับและแคชเชียร์</a:t>
            </a:r>
            <a:endParaRPr lang="th-TH" sz="18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1857356" y="2357430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แนวทางการดำเนินงานของรีสอร์ท</a:t>
            </a:r>
            <a:endParaRPr lang="th-TH" sz="2000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5643570" y="3571876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572132" y="2428868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Update</a:t>
            </a:r>
            <a:r>
              <a:rPr lang="th-TH" sz="2000" dirty="0" smtClean="0"/>
              <a:t>แผนการขายและการตลาด ,โปรโมชั่น</a:t>
            </a:r>
            <a:endParaRPr lang="th-TH" sz="2000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973018" y="3429000"/>
            <a:ext cx="145597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Rectangle 25"/>
          <p:cNvSpPr/>
          <p:nvPr/>
        </p:nvSpPr>
        <p:spPr>
          <a:xfrm>
            <a:off x="0" y="3143248"/>
            <a:ext cx="2214578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ฐานข้อมูลแผน</a:t>
            </a:r>
            <a:endParaRPr lang="th-TH" dirty="0"/>
          </a:p>
        </p:txBody>
      </p:sp>
      <p:cxnSp>
        <p:nvCxnSpPr>
          <p:cNvPr id="12" name="Straight Connector 26"/>
          <p:cNvCxnSpPr/>
          <p:nvPr/>
        </p:nvCxnSpPr>
        <p:spPr>
          <a:xfrm rot="5400000">
            <a:off x="762" y="3428206"/>
            <a:ext cx="57150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678" y="500042"/>
            <a:ext cx="442915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</a:t>
            </a:r>
            <a:r>
              <a:rPr lang="en-US" dirty="0" smtClean="0"/>
              <a:t>7</a:t>
            </a:r>
            <a:r>
              <a:rPr lang="en-US" dirty="0" smtClean="0"/>
              <a:t>…. </a:t>
            </a:r>
            <a:r>
              <a:rPr lang="th-TH" dirty="0" smtClean="0"/>
              <a:t>ฝ่ายขายและการตลาด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71670" y="1857364"/>
            <a:ext cx="60007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แนวทางการดำเนินงาน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Read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แนวทางการดำเนินงาน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เปรียบเทียบโปรโมชั่นกับปีที่ผ่านมา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เปรียบเทียบยอดขาย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แผนโปรโมชั่น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แผนการตลาดและการขาย</a:t>
            </a:r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3428992" y="2714620"/>
            <a:ext cx="2214578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C000"/>
                </a:solidFill>
              </a:rPr>
              <a:t>ฝ่ายจัดซื้อ</a:t>
            </a:r>
          </a:p>
          <a:p>
            <a:pPr algn="ctr"/>
            <a:r>
              <a:rPr lang="th-TH" sz="2400" dirty="0" smtClean="0">
                <a:solidFill>
                  <a:schemeClr val="bg1"/>
                </a:solidFill>
              </a:rPr>
              <a:t>จัดซื้อวัตถุดิบตามคำสั่งซื้อ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8…..</a:t>
            </a:r>
            <a:endParaRPr lang="th-TH" dirty="0"/>
          </a:p>
        </p:txBody>
      </p:sp>
      <p:sp>
        <p:nvSpPr>
          <p:cNvPr id="12" name="Rounded Rectangle 11"/>
          <p:cNvSpPr/>
          <p:nvPr/>
        </p:nvSpPr>
        <p:spPr>
          <a:xfrm>
            <a:off x="285720" y="2857496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ฝ่ายซ่อมบำรุง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000892" y="2857496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ฝ่ายบัญชี</a:t>
            </a:r>
            <a:endParaRPr lang="th-TH" sz="1800" dirty="0" smtClean="0"/>
          </a:p>
        </p:txBody>
      </p:sp>
      <p:cxnSp>
        <p:nvCxnSpPr>
          <p:cNvPr id="14" name="Straight Arrow Connector 13"/>
          <p:cNvCxnSpPr>
            <a:stCxn id="12" idx="3"/>
          </p:cNvCxnSpPr>
          <p:nvPr/>
        </p:nvCxnSpPr>
        <p:spPr>
          <a:xfrm>
            <a:off x="1973018" y="3429000"/>
            <a:ext cx="145597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572132" y="3429000"/>
            <a:ext cx="145597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57356" y="235743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วัตถุดิบที่ขาด</a:t>
            </a:r>
            <a:endParaRPr lang="th-TH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5572132" y="235743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ค่าใช้จ่ายในการซื้อวัตถุดิบ</a:t>
            </a:r>
            <a:endParaRPr lang="th-TH" sz="2000" dirty="0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6072198" y="5643578"/>
            <a:ext cx="1857388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supplier</a:t>
            </a:r>
            <a:endParaRPr lang="th-TH" dirty="0"/>
          </a:p>
        </p:txBody>
      </p:sp>
      <p:cxnSp>
        <p:nvCxnSpPr>
          <p:cNvPr id="22" name="ลูกศรเชื่อมต่อแบบตรง 21"/>
          <p:cNvCxnSpPr>
            <a:endCxn id="18" idx="1"/>
          </p:cNvCxnSpPr>
          <p:nvPr/>
        </p:nvCxnSpPr>
        <p:spPr>
          <a:xfrm>
            <a:off x="4643438" y="5929330"/>
            <a:ext cx="1428760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714876" y="535782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 smtClean="0"/>
              <a:t>จัดซื้อวัตถุดิบตามคำสั่งซื้อ</a:t>
            </a:r>
            <a:endParaRPr lang="th-TH" sz="1800" dirty="0"/>
          </a:p>
        </p:txBody>
      </p:sp>
      <p:cxnSp>
        <p:nvCxnSpPr>
          <p:cNvPr id="31" name="ตัวเชื่อมต่อตรง 30"/>
          <p:cNvCxnSpPr/>
          <p:nvPr/>
        </p:nvCxnSpPr>
        <p:spPr>
          <a:xfrm>
            <a:off x="4429124" y="6143644"/>
            <a:ext cx="1643074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ลูกศรเชื่อมต่อแบบตรง 32"/>
          <p:cNvCxnSpPr/>
          <p:nvPr/>
        </p:nvCxnSpPr>
        <p:spPr>
          <a:xfrm rot="5400000" flipH="1" flipV="1">
            <a:off x="3857620" y="5572140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ตัวเชื่อมต่อตรง 34"/>
          <p:cNvCxnSpPr/>
          <p:nvPr/>
        </p:nvCxnSpPr>
        <p:spPr>
          <a:xfrm rot="5400000" flipH="1" flipV="1">
            <a:off x="4215604" y="5499908"/>
            <a:ext cx="857256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143240" y="5429264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ค่าใช้จ่าย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678" y="500042"/>
            <a:ext cx="350046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</a:t>
            </a:r>
            <a:r>
              <a:rPr lang="en-US" dirty="0" smtClean="0"/>
              <a:t>8</a:t>
            </a:r>
            <a:r>
              <a:rPr lang="en-US" dirty="0" smtClean="0"/>
              <a:t>…. </a:t>
            </a:r>
            <a:r>
              <a:rPr lang="th-TH" dirty="0" smtClean="0"/>
              <a:t>ฝ่ายจัดซื้อ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5984" y="1714488"/>
            <a:ext cx="54292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วัตถุดิบที่ขาด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ตรวจสอบข้อมูลวัตถุดิบจากฐานข้อมูล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ติดต่อ 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supplier</a:t>
            </a:r>
            <a:endParaRPr lang="th-TH" sz="3200" b="1" dirty="0" smtClean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จัดซื้อวัตถุดิบกับ  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supplier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Sum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ค่าใช้จ่ายกับฝ่ายบัญชี </a:t>
            </a:r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71802" y="2143116"/>
            <a:ext cx="2857520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</a:t>
            </a:r>
            <a:r>
              <a:rPr lang="en-US" dirty="0" smtClean="0"/>
              <a:t>usiness  use  Process</a:t>
            </a: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285720" y="285728"/>
            <a:ext cx="1033971" cy="8572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8" name="Rectangle 7"/>
          <p:cNvSpPr/>
          <p:nvPr/>
        </p:nvSpPr>
        <p:spPr>
          <a:xfrm>
            <a:off x="285720" y="5715016"/>
            <a:ext cx="1000132" cy="760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ธนาคาร</a:t>
            </a:r>
            <a:endParaRPr lang="th-TH" dirty="0"/>
          </a:p>
        </p:txBody>
      </p:sp>
      <p:sp>
        <p:nvSpPr>
          <p:cNvPr id="9" name="Rectangle 8"/>
          <p:cNvSpPr/>
          <p:nvPr/>
        </p:nvSpPr>
        <p:spPr>
          <a:xfrm>
            <a:off x="7643834" y="428604"/>
            <a:ext cx="1214446" cy="922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vendor</a:t>
            </a:r>
            <a:endParaRPr lang="th-TH" dirty="0"/>
          </a:p>
        </p:txBody>
      </p:sp>
      <p:sp>
        <p:nvSpPr>
          <p:cNvPr id="13" name="TextBox 12"/>
          <p:cNvSpPr txBox="1"/>
          <p:nvPr/>
        </p:nvSpPr>
        <p:spPr>
          <a:xfrm>
            <a:off x="1928794" y="785794"/>
            <a:ext cx="207170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h-TH" sz="1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	คำสั่งซื้อ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	ประวัติ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รายละเอียดการจ่ายเงิน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            Invoice</a:t>
            </a:r>
            <a:endParaRPr lang="th-TH" sz="1800" b="1" dirty="0">
              <a:ln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cxnSp>
        <p:nvCxnSpPr>
          <p:cNvPr id="26" name="Straight Connector 25"/>
          <p:cNvCxnSpPr>
            <a:stCxn id="7" idx="3"/>
          </p:cNvCxnSpPr>
          <p:nvPr/>
        </p:nvCxnSpPr>
        <p:spPr>
          <a:xfrm>
            <a:off x="1319691" y="714356"/>
            <a:ext cx="2752243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5400000">
            <a:off x="3357554" y="1428736"/>
            <a:ext cx="1428760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 flipH="1" flipV="1">
            <a:off x="3071802" y="3143248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>
            <a:off x="428596" y="3214686"/>
            <a:ext cx="2571768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5400000" flipH="1" flipV="1">
            <a:off x="-607255" y="2178835"/>
            <a:ext cx="2071702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00034" y="2214554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รายละเอียดคำสั่งซื้อ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รายละเอียดค่าใช้จ่าย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โปรโมชั่น</a:t>
            </a:r>
            <a:endParaRPr lang="th-TH" sz="1800" b="1" dirty="0">
              <a:solidFill>
                <a:srgbClr val="FFFF00"/>
              </a:solidFill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 rot="5400000">
            <a:off x="-464379" y="4750603"/>
            <a:ext cx="1928826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357290" y="6215082"/>
            <a:ext cx="2857520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 flipH="1" flipV="1">
            <a:off x="3428992" y="5429264"/>
            <a:ext cx="1571636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9" idx="2"/>
            <a:endCxn id="9" idx="2"/>
          </p:cNvCxnSpPr>
          <p:nvPr/>
        </p:nvCxnSpPr>
        <p:spPr>
          <a:xfrm rot="5400000">
            <a:off x="8251057" y="1351583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0800000">
            <a:off x="5643570" y="785794"/>
            <a:ext cx="1928826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5400000">
            <a:off x="5000628" y="1428736"/>
            <a:ext cx="1285884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000760" y="3571876"/>
            <a:ext cx="2357454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 flipH="1" flipV="1">
            <a:off x="7215206" y="2500306"/>
            <a:ext cx="2286016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642910" y="4000504"/>
            <a:ext cx="22860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2000" b="1" dirty="0" smtClean="0">
                <a:solidFill>
                  <a:srgbClr val="FFFF00"/>
                </a:solidFill>
              </a:rPr>
              <a:t>ความน่าเชื่อถือ</a:t>
            </a:r>
          </a:p>
          <a:p>
            <a:pPr>
              <a:buFont typeface="Arial" pitchFamily="34" charset="0"/>
              <a:buChar char="•"/>
            </a:pPr>
            <a:r>
              <a:rPr lang="th-TH" sz="2000" b="1" dirty="0" smtClean="0">
                <a:solidFill>
                  <a:srgbClr val="FFFF00"/>
                </a:solidFill>
              </a:rPr>
              <a:t>เงินหมุนเวียน</a:t>
            </a:r>
          </a:p>
          <a:p>
            <a:pPr>
              <a:buFont typeface="Arial" pitchFamily="34" charset="0"/>
              <a:buChar char="•"/>
            </a:pPr>
            <a:endParaRPr lang="th-TH" sz="2000" b="1" dirty="0">
              <a:solidFill>
                <a:srgbClr val="FFFF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500166" y="5143512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Font typeface="Arial" pitchFamily="34" charset="0"/>
              <a:buChar char="•"/>
            </a:pPr>
            <a:r>
              <a:rPr lang="th-TH" sz="2000" b="1" dirty="0" smtClean="0">
                <a:solidFill>
                  <a:srgbClr val="FFFF00"/>
                </a:solidFill>
              </a:rPr>
              <a:t>          เงินทุน</a:t>
            </a:r>
          </a:p>
          <a:p>
            <a:pPr algn="r">
              <a:buFont typeface="Arial" pitchFamily="34" charset="0"/>
              <a:buChar char="•"/>
            </a:pPr>
            <a:r>
              <a:rPr lang="th-TH" sz="2000" b="1" dirty="0" smtClean="0">
                <a:solidFill>
                  <a:srgbClr val="FFFF00"/>
                </a:solidFill>
              </a:rPr>
              <a:t>แสดงบัญชีรายรับรายจ่าย</a:t>
            </a:r>
            <a:endParaRPr lang="th-TH" sz="2000" b="1" dirty="0">
              <a:solidFill>
                <a:srgbClr val="FFFF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15008" y="857232"/>
            <a:ext cx="2214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สินค้า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แสดงรายละเอียดการจ่ายเงิน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FFFF00"/>
                </a:solidFill>
              </a:rPr>
              <a:t>Invoice</a:t>
            </a:r>
            <a:endParaRPr lang="th-TH" sz="1800" b="1" dirty="0">
              <a:solidFill>
                <a:srgbClr val="FFFF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286512" y="2643182"/>
            <a:ext cx="2000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           คำสั่งซื้อสินค้า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         ปริมาณการสั่งซื้อ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FFFF00"/>
                </a:solidFill>
              </a:rPr>
              <a:t>                   Invoice</a:t>
            </a:r>
            <a:endParaRPr lang="th-TH" sz="1800" b="1" dirty="0">
              <a:solidFill>
                <a:srgbClr val="FFFF00"/>
              </a:solidFill>
            </a:endParaRPr>
          </a:p>
        </p:txBody>
      </p:sp>
      <p:cxnSp>
        <p:nvCxnSpPr>
          <p:cNvPr id="27" name="Straight Connector 25"/>
          <p:cNvCxnSpPr/>
          <p:nvPr/>
        </p:nvCxnSpPr>
        <p:spPr>
          <a:xfrm>
            <a:off x="500034" y="3786190"/>
            <a:ext cx="2571768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9"/>
          <p:cNvSpPr/>
          <p:nvPr/>
        </p:nvSpPr>
        <p:spPr>
          <a:xfrm>
            <a:off x="3563888" y="2420888"/>
            <a:ext cx="115212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</a:rPr>
              <a:t>ฝ่ายบัญชี</a:t>
            </a:r>
          </a:p>
        </p:txBody>
      </p:sp>
      <p:sp>
        <p:nvSpPr>
          <p:cNvPr id="7" name="Rounded Rectangle 9"/>
          <p:cNvSpPr/>
          <p:nvPr/>
        </p:nvSpPr>
        <p:spPr>
          <a:xfrm>
            <a:off x="3275856" y="764704"/>
            <a:ext cx="1224136" cy="86409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</a:rPr>
              <a:t>ฝ่ายขายและการตลาด</a:t>
            </a:r>
          </a:p>
        </p:txBody>
      </p:sp>
      <p:sp>
        <p:nvSpPr>
          <p:cNvPr id="8" name="Rounded Rectangle 9"/>
          <p:cNvSpPr/>
          <p:nvPr/>
        </p:nvSpPr>
        <p:spPr>
          <a:xfrm>
            <a:off x="4860032" y="1412776"/>
            <a:ext cx="1008112" cy="648072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</a:rPr>
              <a:t>ฝ่ายบริหาร</a:t>
            </a:r>
          </a:p>
        </p:txBody>
      </p:sp>
      <p:sp>
        <p:nvSpPr>
          <p:cNvPr id="9" name="Rounded Rectangle 9"/>
          <p:cNvSpPr/>
          <p:nvPr/>
        </p:nvSpPr>
        <p:spPr>
          <a:xfrm>
            <a:off x="6660232" y="3717032"/>
            <a:ext cx="1008112" cy="648072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ฝ่ายจัดซื้อ</a:t>
            </a:r>
            <a:endParaRPr lang="th-TH" sz="20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691680" y="2348880"/>
            <a:ext cx="1296144" cy="79208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</a:rPr>
              <a:t>ฝ่ายต้อนรับ/แคชเชียร์</a:t>
            </a:r>
          </a:p>
        </p:txBody>
      </p:sp>
      <p:sp>
        <p:nvSpPr>
          <p:cNvPr id="11" name="Rounded Rectangle 9"/>
          <p:cNvSpPr/>
          <p:nvPr/>
        </p:nvSpPr>
        <p:spPr>
          <a:xfrm>
            <a:off x="1547664" y="5013176"/>
            <a:ext cx="1080120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</a:rPr>
              <a:t>ฝ่ายอาหาร</a:t>
            </a:r>
          </a:p>
        </p:txBody>
      </p:sp>
      <p:sp>
        <p:nvSpPr>
          <p:cNvPr id="12" name="Rounded Rectangle 9"/>
          <p:cNvSpPr/>
          <p:nvPr/>
        </p:nvSpPr>
        <p:spPr>
          <a:xfrm>
            <a:off x="2627784" y="3717032"/>
            <a:ext cx="1584176" cy="936104"/>
          </a:xfrm>
          <a:prstGeom prst="roundRect">
            <a:avLst/>
          </a:prstGeom>
          <a:solidFill>
            <a:srgbClr val="1A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</a:rPr>
              <a:t>ฝ่ายแม่บ้านและรักษาความปลอดภัย</a:t>
            </a:r>
          </a:p>
        </p:txBody>
      </p:sp>
      <p:sp>
        <p:nvSpPr>
          <p:cNvPr id="13" name="Rounded Rectangle 9"/>
          <p:cNvSpPr/>
          <p:nvPr/>
        </p:nvSpPr>
        <p:spPr>
          <a:xfrm>
            <a:off x="4788024" y="3717032"/>
            <a:ext cx="1224136" cy="7920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</a:rPr>
              <a:t>ฝ่ายซ่อมบำรุง</a:t>
            </a:r>
          </a:p>
        </p:txBody>
      </p:sp>
      <p:sp>
        <p:nvSpPr>
          <p:cNvPr id="14" name="Rectangle 9"/>
          <p:cNvSpPr/>
          <p:nvPr/>
        </p:nvSpPr>
        <p:spPr>
          <a:xfrm>
            <a:off x="395536" y="2060848"/>
            <a:ext cx="720080" cy="156194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ลูกค้า</a:t>
            </a:r>
            <a:endParaRPr lang="th-TH" sz="2000" b="1" dirty="0"/>
          </a:p>
        </p:txBody>
      </p:sp>
      <p:sp>
        <p:nvSpPr>
          <p:cNvPr id="15" name="Rectangle 25"/>
          <p:cNvSpPr/>
          <p:nvPr/>
        </p:nvSpPr>
        <p:spPr>
          <a:xfrm>
            <a:off x="6516216" y="1484784"/>
            <a:ext cx="2016224" cy="4274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      ฐานข้อมูลแผน</a:t>
            </a:r>
            <a:endParaRPr lang="th-TH" sz="2000" dirty="0"/>
          </a:p>
        </p:txBody>
      </p:sp>
      <p:sp>
        <p:nvSpPr>
          <p:cNvPr id="16" name="Rectangle 8"/>
          <p:cNvSpPr/>
          <p:nvPr/>
        </p:nvSpPr>
        <p:spPr>
          <a:xfrm>
            <a:off x="5364088" y="2564904"/>
            <a:ext cx="1872208" cy="43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แผนการเงิน</a:t>
            </a:r>
            <a:endParaRPr lang="th-TH" sz="2000" dirty="0"/>
          </a:p>
        </p:txBody>
      </p:sp>
      <p:cxnSp>
        <p:nvCxnSpPr>
          <p:cNvPr id="18" name="ตัวเชื่อมต่อตรง 17"/>
          <p:cNvCxnSpPr/>
          <p:nvPr/>
        </p:nvCxnSpPr>
        <p:spPr>
          <a:xfrm rot="5400000">
            <a:off x="5508104" y="2780928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/>
          <p:nvPr/>
        </p:nvCxnSpPr>
        <p:spPr>
          <a:xfrm rot="5400000">
            <a:off x="6660232" y="1700808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 8"/>
          <p:cNvSpPr/>
          <p:nvPr/>
        </p:nvSpPr>
        <p:spPr>
          <a:xfrm>
            <a:off x="5508104" y="5013176"/>
            <a:ext cx="1872208" cy="43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วัตถุดิบ</a:t>
            </a:r>
            <a:endParaRPr lang="th-TH" sz="2000" dirty="0"/>
          </a:p>
        </p:txBody>
      </p:sp>
      <p:cxnSp>
        <p:nvCxnSpPr>
          <p:cNvPr id="27" name="ตัวเชื่อมต่อตรง 26"/>
          <p:cNvCxnSpPr/>
          <p:nvPr/>
        </p:nvCxnSpPr>
        <p:spPr>
          <a:xfrm rot="5400000">
            <a:off x="5724128" y="5229200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ลูกศรเชื่อมต่อแบบตรง 29"/>
          <p:cNvCxnSpPr>
            <a:endCxn id="6" idx="1"/>
          </p:cNvCxnSpPr>
          <p:nvPr/>
        </p:nvCxnSpPr>
        <p:spPr>
          <a:xfrm>
            <a:off x="2987824" y="2780928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>
            <a:off x="1115616" y="2852936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ลูกศรเชื่อมต่อแบบตรง 31"/>
          <p:cNvCxnSpPr/>
          <p:nvPr/>
        </p:nvCxnSpPr>
        <p:spPr>
          <a:xfrm>
            <a:off x="4716016" y="2780928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ลูกศรเชื่อมต่อแบบตรง 32"/>
          <p:cNvCxnSpPr/>
          <p:nvPr/>
        </p:nvCxnSpPr>
        <p:spPr>
          <a:xfrm>
            <a:off x="4211960" y="4077072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ลูกศรเชื่อมต่อแบบตรง 50"/>
          <p:cNvCxnSpPr/>
          <p:nvPr/>
        </p:nvCxnSpPr>
        <p:spPr>
          <a:xfrm>
            <a:off x="5868144" y="1700808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ลูกศรเชื่อมต่อแบบตรง 51"/>
          <p:cNvCxnSpPr/>
          <p:nvPr/>
        </p:nvCxnSpPr>
        <p:spPr>
          <a:xfrm>
            <a:off x="6012160" y="4077072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ลูกศรเชื่อมต่อแบบตรง 55"/>
          <p:cNvCxnSpPr/>
          <p:nvPr/>
        </p:nvCxnSpPr>
        <p:spPr>
          <a:xfrm rot="16200000" flipH="1">
            <a:off x="2339752" y="3284984"/>
            <a:ext cx="57606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ลูกศรเชื่อมต่อแบบตรง 58"/>
          <p:cNvCxnSpPr/>
          <p:nvPr/>
        </p:nvCxnSpPr>
        <p:spPr>
          <a:xfrm rot="10800000">
            <a:off x="4644008" y="3140968"/>
            <a:ext cx="2088232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3" name="ตัวเชื่อมต่อตรง 62"/>
          <p:cNvCxnSpPr/>
          <p:nvPr/>
        </p:nvCxnSpPr>
        <p:spPr>
          <a:xfrm rot="5400000">
            <a:off x="4644008" y="4869160"/>
            <a:ext cx="7200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5" name="ลูกศรเชื่อมต่อแบบตรง 64"/>
          <p:cNvCxnSpPr>
            <a:endCxn id="26" idx="1"/>
          </p:cNvCxnSpPr>
          <p:nvPr/>
        </p:nvCxnSpPr>
        <p:spPr>
          <a:xfrm>
            <a:off x="5004048" y="5229200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ลูกศรเชื่อมต่อแบบตรง 66"/>
          <p:cNvCxnSpPr>
            <a:stCxn id="11" idx="0"/>
          </p:cNvCxnSpPr>
          <p:nvPr/>
        </p:nvCxnSpPr>
        <p:spPr>
          <a:xfrm rot="16200000" flipV="1">
            <a:off x="1133618" y="405907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9" name="ลูกศรเชื่อมต่อแบบตรง 68"/>
          <p:cNvCxnSpPr/>
          <p:nvPr/>
        </p:nvCxnSpPr>
        <p:spPr>
          <a:xfrm rot="16200000" flipV="1">
            <a:off x="2555776" y="3284984"/>
            <a:ext cx="57606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1" name="ลูกศรเชื่อมต่อแบบตรง 70"/>
          <p:cNvCxnSpPr>
            <a:stCxn id="7" idx="1"/>
          </p:cNvCxnSpPr>
          <p:nvPr/>
        </p:nvCxnSpPr>
        <p:spPr>
          <a:xfrm rot="10800000" flipV="1">
            <a:off x="2339752" y="1196752"/>
            <a:ext cx="936104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0" name="ลูกศรเชื่อมต่อแบบตรง 79"/>
          <p:cNvCxnSpPr>
            <a:endCxn id="7" idx="3"/>
          </p:cNvCxnSpPr>
          <p:nvPr/>
        </p:nvCxnSpPr>
        <p:spPr>
          <a:xfrm rot="10800000">
            <a:off x="4499992" y="1196752"/>
            <a:ext cx="576064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2" name="ลูกศรเชื่อมต่อแบบตรง 81"/>
          <p:cNvCxnSpPr/>
          <p:nvPr/>
        </p:nvCxnSpPr>
        <p:spPr>
          <a:xfrm flipV="1">
            <a:off x="4572000" y="2060848"/>
            <a:ext cx="43204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1115616" y="2060848"/>
            <a:ext cx="7920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Order </a:t>
            </a:r>
            <a:r>
              <a:rPr lang="th-TH" sz="1400" b="1" dirty="0" smtClean="0"/>
              <a:t>ประวัติลูกค้า</a:t>
            </a:r>
            <a:endParaRPr lang="th-TH" sz="1400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2987824" y="2204864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งบการเงิน</a:t>
            </a:r>
            <a:endParaRPr lang="th-TH" sz="16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2987824" y="2492896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ยอดขาย</a:t>
            </a:r>
            <a:endParaRPr lang="th-TH" sz="1600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4644008" y="2420888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งบการเงิน</a:t>
            </a:r>
            <a:endParaRPr lang="th-TH" sz="1600" b="1" dirty="0"/>
          </a:p>
        </p:txBody>
      </p:sp>
      <p:sp>
        <p:nvSpPr>
          <p:cNvPr id="87" name="TextBox 86"/>
          <p:cNvSpPr txBox="1"/>
          <p:nvPr/>
        </p:nvSpPr>
        <p:spPr>
          <a:xfrm rot="19441545">
            <a:off x="4017533" y="1935998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งบการเงิน</a:t>
            </a:r>
            <a:endParaRPr lang="th-TH" sz="1600" b="1" dirty="0"/>
          </a:p>
        </p:txBody>
      </p:sp>
      <p:sp>
        <p:nvSpPr>
          <p:cNvPr id="88" name="TextBox 87"/>
          <p:cNvSpPr txBox="1"/>
          <p:nvPr/>
        </p:nvSpPr>
        <p:spPr>
          <a:xfrm>
            <a:off x="5724128" y="1268760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แผนการเงิน</a:t>
            </a:r>
            <a:endParaRPr lang="th-TH" sz="1600" b="1" dirty="0"/>
          </a:p>
        </p:txBody>
      </p:sp>
      <p:sp>
        <p:nvSpPr>
          <p:cNvPr id="89" name="TextBox 88"/>
          <p:cNvSpPr txBox="1"/>
          <p:nvPr/>
        </p:nvSpPr>
        <p:spPr>
          <a:xfrm rot="941398">
            <a:off x="4998659" y="3200600"/>
            <a:ext cx="1897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ค่าใช้จ่ายในการซื้อวัตถุดิบ</a:t>
            </a:r>
            <a:endParaRPr lang="th-TH" sz="1600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4143372" y="335756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ข้อมูลการชำรุด</a:t>
            </a:r>
            <a:endParaRPr lang="th-TH" sz="1600" dirty="0"/>
          </a:p>
        </p:txBody>
      </p:sp>
      <p:sp>
        <p:nvSpPr>
          <p:cNvPr id="92" name="TextBox 91"/>
          <p:cNvSpPr txBox="1"/>
          <p:nvPr/>
        </p:nvSpPr>
        <p:spPr>
          <a:xfrm>
            <a:off x="6012160" y="4293096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วัตถุดิบที่ขาด</a:t>
            </a:r>
            <a:endParaRPr lang="th-TH" sz="16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6012160" y="4581128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แสดงยอดค่าใช้จ่ายในการซ่อมบำรุง</a:t>
            </a:r>
            <a:endParaRPr lang="th-TH" sz="1600" b="1" dirty="0"/>
          </a:p>
        </p:txBody>
      </p:sp>
      <p:sp>
        <p:nvSpPr>
          <p:cNvPr id="94" name="TextBox 93"/>
          <p:cNvSpPr txBox="1"/>
          <p:nvPr/>
        </p:nvSpPr>
        <p:spPr>
          <a:xfrm>
            <a:off x="1259632" y="3717032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Order </a:t>
            </a:r>
            <a:r>
              <a:rPr lang="th-TH" sz="1600" b="1" dirty="0" smtClean="0"/>
              <a:t>อาหาร</a:t>
            </a:r>
            <a:endParaRPr lang="th-TH" sz="1600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2051720" y="3645024"/>
            <a:ext cx="576064" cy="108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ยอดชำระค่าอาหาร</a:t>
            </a:r>
            <a:endParaRPr lang="th-TH" sz="1600" b="1" dirty="0"/>
          </a:p>
        </p:txBody>
      </p:sp>
      <p:sp>
        <p:nvSpPr>
          <p:cNvPr id="96" name="TextBox 95"/>
          <p:cNvSpPr txBox="1"/>
          <p:nvPr/>
        </p:nvSpPr>
        <p:spPr>
          <a:xfrm rot="7796488" flipV="1">
            <a:off x="1730454" y="1246767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แผนการขายและการตลาด,โปรโมชั่น</a:t>
            </a:r>
            <a:endParaRPr lang="th-TH" sz="1600" b="1" dirty="0"/>
          </a:p>
        </p:txBody>
      </p:sp>
      <p:sp>
        <p:nvSpPr>
          <p:cNvPr id="97" name="สี่เหลี่ยมผืนผ้า 96"/>
          <p:cNvSpPr/>
          <p:nvPr/>
        </p:nvSpPr>
        <p:spPr>
          <a:xfrm rot="1534319">
            <a:off x="4401458" y="803753"/>
            <a:ext cx="1648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 smtClean="0"/>
              <a:t>แนวทางการดำเนินงานของรี</a:t>
            </a:r>
            <a:r>
              <a:rPr lang="th-TH" sz="1600" b="1" dirty="0" err="1" smtClean="0"/>
              <a:t>สอร์ท</a:t>
            </a:r>
            <a:endParaRPr lang="th-TH" sz="1600" b="1" dirty="0"/>
          </a:p>
        </p:txBody>
      </p:sp>
      <p:sp>
        <p:nvSpPr>
          <p:cNvPr id="98" name="TextBox 97"/>
          <p:cNvSpPr txBox="1"/>
          <p:nvPr/>
        </p:nvSpPr>
        <p:spPr>
          <a:xfrm rot="3856930">
            <a:off x="2465073" y="3373428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ข้อมูลห้องพัก</a:t>
            </a:r>
            <a:endParaRPr lang="th-TH" sz="1600" b="1" dirty="0"/>
          </a:p>
        </p:txBody>
      </p:sp>
      <p:sp>
        <p:nvSpPr>
          <p:cNvPr id="99" name="TextBox 98"/>
          <p:cNvSpPr txBox="1"/>
          <p:nvPr/>
        </p:nvSpPr>
        <p:spPr>
          <a:xfrm rot="14764638">
            <a:off x="1772579" y="3344819"/>
            <a:ext cx="1286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แจ้งข้อมูลห้องพัก</a:t>
            </a:r>
            <a:endParaRPr lang="th-TH" sz="1600" b="1" dirty="0"/>
          </a:p>
        </p:txBody>
      </p:sp>
      <p:cxnSp>
        <p:nvCxnSpPr>
          <p:cNvPr id="55" name="ลูกศรเชื่อมต่อแบบตรง 54"/>
          <p:cNvCxnSpPr/>
          <p:nvPr/>
        </p:nvCxnSpPr>
        <p:spPr>
          <a:xfrm rot="5400000">
            <a:off x="929456" y="4071942"/>
            <a:ext cx="1856594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9" name="สี่เหลี่ยมผืนผ้า 48"/>
          <p:cNvSpPr/>
          <p:nvPr/>
        </p:nvSpPr>
        <p:spPr>
          <a:xfrm>
            <a:off x="8072431" y="3857628"/>
            <a:ext cx="1071569" cy="3709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supplier</a:t>
            </a:r>
            <a:endParaRPr lang="th-TH" sz="2000" dirty="0"/>
          </a:p>
        </p:txBody>
      </p:sp>
      <p:sp>
        <p:nvSpPr>
          <p:cNvPr id="50" name="TextBox 49"/>
          <p:cNvSpPr txBox="1"/>
          <p:nvPr/>
        </p:nvSpPr>
        <p:spPr>
          <a:xfrm>
            <a:off x="7643834" y="3571876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จัดซื้อวัตถุดิบ</a:t>
            </a:r>
            <a:endParaRPr lang="th-TH" sz="1600" dirty="0"/>
          </a:p>
        </p:txBody>
      </p:sp>
      <p:cxnSp>
        <p:nvCxnSpPr>
          <p:cNvPr id="53" name="ลูกศรเชื่อมต่อแบบตรง 52"/>
          <p:cNvCxnSpPr/>
          <p:nvPr/>
        </p:nvCxnSpPr>
        <p:spPr>
          <a:xfrm>
            <a:off x="7715272" y="4143380"/>
            <a:ext cx="3623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85852" y="2000240"/>
            <a:ext cx="7715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1800" b="1" dirty="0" smtClean="0">
                <a:solidFill>
                  <a:schemeClr val="accent6">
                    <a:lumMod val="75000"/>
                  </a:schemeClr>
                </a:solidFill>
              </a:rPr>
              <a:t>		</a:t>
            </a:r>
            <a:endParaRPr lang="en-US" sz="1800" b="1" dirty="0"/>
          </a:p>
          <a:p>
            <a:pPr algn="r"/>
            <a:r>
              <a:rPr lang="en-US" sz="1800" b="1" dirty="0"/>
              <a:t> </a:t>
            </a:r>
          </a:p>
          <a:p>
            <a:pPr algn="r"/>
            <a:r>
              <a:rPr lang="en-US" sz="1800" b="1" dirty="0"/>
              <a:t> </a:t>
            </a:r>
          </a:p>
          <a:p>
            <a:pPr algn="r"/>
            <a:r>
              <a:rPr lang="en-US" sz="1800" b="1" dirty="0"/>
              <a:t> </a:t>
            </a:r>
          </a:p>
          <a:p>
            <a:pPr algn="r"/>
            <a:endParaRPr lang="th-TH" sz="1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500042"/>
            <a:ext cx="3000396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1.  แผนกบริหาร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บริหารจัดการงานในรี</a:t>
            </a:r>
            <a:r>
              <a:rPr lang="th-TH" sz="2000" b="1" dirty="0" err="1" smtClean="0"/>
              <a:t>สอร์ท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วางแผนการปฏิบัติงาน</a:t>
            </a:r>
            <a:endParaRPr lang="th-TH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1500174"/>
            <a:ext cx="4429156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2. แผนกการบัญชี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ทำบันทึกรายรับ/รายจ่าย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สรุปและทำรายงานให้แผนกบริหารรับทราบ</a:t>
            </a:r>
            <a:endParaRPr lang="en-US" sz="2000" b="1" dirty="0" smtClean="0"/>
          </a:p>
          <a:p>
            <a:endParaRPr lang="th-TH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2714620"/>
            <a:ext cx="2786082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3.แผนกต้อนรับ , แคชเชียร์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ต้อนรับลูกค้า 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จัดห้องพัก/เก็บค่าบริการ</a:t>
            </a:r>
            <a:endParaRPr lang="th-TH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71472" y="3571876"/>
            <a:ext cx="5000660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4.  แผนกแม่บ้าน , ดูแลความปลอดภัย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ทำความสะอาดห้องและบริเวณทั้งหมดภายในรี</a:t>
            </a:r>
            <a:r>
              <a:rPr lang="th-TH" sz="2000" b="1" dirty="0" err="1" smtClean="0"/>
              <a:t>สอร์ท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รักษาความปลอดภัยบริเวณรอบ ๆ รี</a:t>
            </a:r>
            <a:r>
              <a:rPr lang="th-TH" sz="2000" b="1" dirty="0" err="1" smtClean="0"/>
              <a:t>สอร์ท</a:t>
            </a:r>
            <a:endParaRPr lang="en-US" sz="2000" b="1" dirty="0" smtClean="0"/>
          </a:p>
          <a:p>
            <a:endParaRPr lang="th-TH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4714884"/>
            <a:ext cx="3929058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5.  แผนกซ่อมบำรุง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r>
              <a:rPr lang="th-TH" sz="2000" b="1" dirty="0" smtClean="0"/>
              <a:t>ซ่อมแซมสิ่งต่าง ๆ ที่ชำรุดภายในรี</a:t>
            </a:r>
            <a:r>
              <a:rPr lang="th-TH" sz="2000" b="1" dirty="0" err="1" smtClean="0"/>
              <a:t>สอร์ท</a:t>
            </a:r>
            <a:endParaRPr lang="en-US" sz="2000" b="1" dirty="0" smtClean="0"/>
          </a:p>
          <a:p>
            <a:endParaRPr lang="th-TH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3214678" y="857232"/>
            <a:ext cx="4286280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6.  แผนกอาหาร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r>
              <a:rPr lang="th-TH" sz="2000" b="1" dirty="0" smtClean="0"/>
              <a:t>ให้บริการอาหารและเครื่องดื่มต่าง ๆ แก่ลูกค้า</a:t>
            </a:r>
            <a:endParaRPr lang="en-US" sz="2000" b="1" dirty="0" smtClean="0"/>
          </a:p>
          <a:p>
            <a:endParaRPr lang="th-TH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714744" y="2500306"/>
            <a:ext cx="4214842" cy="13234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7.  แผนกการขายและการตลาด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วางแผนประชาสัมพันธ์และโป</a:t>
            </a:r>
            <a:r>
              <a:rPr lang="th-TH" sz="2000" b="1" dirty="0" err="1" smtClean="0"/>
              <a:t>รโมท</a:t>
            </a:r>
            <a:r>
              <a:rPr lang="th-TH" sz="2000" b="1" dirty="0" smtClean="0"/>
              <a:t>รี</a:t>
            </a:r>
            <a:r>
              <a:rPr lang="th-TH" sz="2000" b="1" dirty="0" err="1" smtClean="0"/>
              <a:t>สอร์ทข</a:t>
            </a:r>
            <a:r>
              <a:rPr lang="th-TH" sz="2000" b="1" dirty="0" smtClean="0"/>
              <a:t>องเรา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จัดหาโปรโมชั่นดึงดูดลูกค้าให้มาใช้บริการ</a:t>
            </a:r>
          </a:p>
          <a:p>
            <a:endParaRPr lang="th-TH" sz="2000" dirty="0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4214778" y="0"/>
            <a:ext cx="492922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Resort……..</a:t>
            </a:r>
            <a:endParaRPr lang="th-TH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3372" y="4357694"/>
            <a:ext cx="3357586" cy="101566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8. </a:t>
            </a:r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ฝ่ายจัดซื้อ</a:t>
            </a:r>
          </a:p>
          <a:p>
            <a:r>
              <a:rPr lang="th-TH" sz="2000" b="1" dirty="0" smtClean="0"/>
              <a:t>รับคำสั่งซื้อจากฝ่ายต่างๆ</a:t>
            </a:r>
          </a:p>
          <a:p>
            <a:r>
              <a:rPr lang="th-TH" sz="2000" b="1" dirty="0" smtClean="0"/>
              <a:t>เช็ค</a:t>
            </a:r>
            <a:r>
              <a:rPr lang="en-US" sz="2000" b="1" dirty="0" smtClean="0"/>
              <a:t>order</a:t>
            </a:r>
            <a:endParaRPr lang="th-TH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1736" y="1071546"/>
            <a:ext cx="35719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1….</a:t>
            </a:r>
            <a:endParaRPr lang="th-TH" dirty="0"/>
          </a:p>
        </p:txBody>
      </p:sp>
      <p:sp>
        <p:nvSpPr>
          <p:cNvPr id="9" name="Rounded Rectangle 8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ฝ่ายบริหาร</a:t>
            </a:r>
          </a:p>
          <a:p>
            <a:pPr algn="ctr"/>
            <a:r>
              <a:rPr lang="th-TH" dirty="0" smtClean="0"/>
              <a:t>ตรวจสอบ,วางแผน</a:t>
            </a:r>
            <a:endParaRPr lang="th-TH" dirty="0"/>
          </a:p>
        </p:txBody>
      </p:sp>
      <p:sp>
        <p:nvSpPr>
          <p:cNvPr id="10" name="Rounded Rectangle 9"/>
          <p:cNvSpPr/>
          <p:nvPr/>
        </p:nvSpPr>
        <p:spPr>
          <a:xfrm>
            <a:off x="357158" y="2928934"/>
            <a:ext cx="1714512" cy="11614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  <a:endParaRPr lang="th-TH" dirty="0"/>
          </a:p>
        </p:txBody>
      </p:sp>
      <p:cxnSp>
        <p:nvCxnSpPr>
          <p:cNvPr id="19" name="Straight Arrow Connector 18"/>
          <p:cNvCxnSpPr>
            <a:stCxn id="10" idx="3"/>
          </p:cNvCxnSpPr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9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929422" y="3214686"/>
            <a:ext cx="2214578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ฐานข้อมูลแผน</a:t>
            </a:r>
            <a:endParaRPr lang="th-TH" dirty="0"/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6930248" y="3499644"/>
            <a:ext cx="57150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285984" y="2714620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งบการเงิน</a:t>
            </a:r>
            <a:endParaRPr lang="th-TH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5715008" y="2714620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แผนการเงิน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1071546"/>
            <a:ext cx="35719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 Process </a:t>
            </a:r>
            <a:r>
              <a:rPr lang="en-US" dirty="0" smtClean="0"/>
              <a:t>1</a:t>
            </a:r>
            <a:r>
              <a:rPr lang="en-US" dirty="0" smtClean="0"/>
              <a:t>….</a:t>
            </a:r>
            <a:r>
              <a:rPr lang="th-TH" dirty="0" smtClean="0"/>
              <a:t>ฝ่ายบริหาร</a:t>
            </a:r>
            <a:endParaRPr lang="th-TH" dirty="0"/>
          </a:p>
        </p:txBody>
      </p:sp>
      <p:sp>
        <p:nvSpPr>
          <p:cNvPr id="3" name="TextBox 2"/>
          <p:cNvSpPr txBox="1"/>
          <p:nvPr/>
        </p:nvSpPr>
        <p:spPr>
          <a:xfrm>
            <a:off x="1928794" y="2428868"/>
            <a:ext cx="55721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งบการเงินไปที่ฝ่ายบริหาร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Read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งบการเงิน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งบการเงิน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Read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แผนการเงิน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ฐานข้อมูลแผน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sz="3200" b="1" dirty="0" smtClean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ฝ่ายบัญชี</a:t>
            </a:r>
          </a:p>
          <a:p>
            <a:pPr algn="ctr"/>
            <a:r>
              <a:rPr lang="th-TH" dirty="0" smtClean="0"/>
              <a:t>คำนวณ,จัดเก็บงบการเงิน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57158" y="2928934"/>
            <a:ext cx="1714512" cy="11614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ฝ่ายต้อนรับและแคชเชียร์</a:t>
            </a:r>
            <a:endParaRPr lang="th-TH" dirty="0"/>
          </a:p>
        </p:txBody>
      </p:sp>
      <p:cxnSp>
        <p:nvCxnSpPr>
          <p:cNvPr id="7" name="Straight Arrow Connector 6"/>
          <p:cNvCxnSpPr>
            <a:stCxn id="6" idx="3"/>
          </p:cNvCxnSpPr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5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929422" y="3214686"/>
            <a:ext cx="2214578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แผนการเงิน</a:t>
            </a:r>
            <a:endParaRPr lang="th-TH" dirty="0"/>
          </a:p>
        </p:txBody>
      </p:sp>
      <p:sp>
        <p:nvSpPr>
          <p:cNvPr id="10" name="TextBox 9"/>
          <p:cNvSpPr txBox="1"/>
          <p:nvPr/>
        </p:nvSpPr>
        <p:spPr>
          <a:xfrm>
            <a:off x="2143108" y="2786058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ยอดขาย</a:t>
            </a:r>
            <a:endParaRPr lang="th-TH" sz="2400" dirty="0"/>
          </a:p>
        </p:txBody>
      </p:sp>
      <p:cxnSp>
        <p:nvCxnSpPr>
          <p:cNvPr id="14" name="Straight Connector 13"/>
          <p:cNvCxnSpPr/>
          <p:nvPr/>
        </p:nvCxnSpPr>
        <p:spPr>
          <a:xfrm rot="5400000">
            <a:off x="6929454" y="3500438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285984" y="500042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2…..</a:t>
            </a:r>
            <a:endParaRPr lang="th-TH" dirty="0"/>
          </a:p>
        </p:txBody>
      </p:sp>
      <p:sp>
        <p:nvSpPr>
          <p:cNvPr id="16" name="TextBox 15"/>
          <p:cNvSpPr txBox="1"/>
          <p:nvPr/>
        </p:nvSpPr>
        <p:spPr>
          <a:xfrm>
            <a:off x="5715008" y="2786058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งบการเงิน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1736" y="1071546"/>
            <a:ext cx="35719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</a:t>
            </a:r>
            <a:r>
              <a:rPr lang="en-US" dirty="0" smtClean="0"/>
              <a:t>2…. </a:t>
            </a:r>
            <a:r>
              <a:rPr lang="th-TH" dirty="0" smtClean="0"/>
              <a:t>ฝ่ายบัญชี</a:t>
            </a:r>
            <a:endParaRPr lang="th-TH" dirty="0"/>
          </a:p>
        </p:txBody>
      </p:sp>
      <p:sp>
        <p:nvSpPr>
          <p:cNvPr id="5" name="TextBox 4"/>
          <p:cNvSpPr txBox="1"/>
          <p:nvPr/>
        </p:nvSpPr>
        <p:spPr>
          <a:xfrm>
            <a:off x="1928794" y="2357430"/>
            <a:ext cx="46434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ยอดขาย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Sum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ยอดขาย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Sum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Read sum 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ยอดขาย  , 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แผนการเงิน</a:t>
            </a:r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ต้อนรับและแคชเชียร์</a:t>
            </a:r>
          </a:p>
          <a:p>
            <a:pPr algn="ctr"/>
            <a:r>
              <a:rPr lang="th-TH" sz="1800" dirty="0" smtClean="0"/>
              <a:t>ต้อนรับลูกค้า,จัดออร์เดอร์,ออกใบเสร็จ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4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3…..</a:t>
            </a:r>
            <a:endParaRPr lang="th-TH" dirty="0"/>
          </a:p>
        </p:txBody>
      </p:sp>
      <p:sp>
        <p:nvSpPr>
          <p:cNvPr id="10" name="Rectangle 9"/>
          <p:cNvSpPr/>
          <p:nvPr/>
        </p:nvSpPr>
        <p:spPr>
          <a:xfrm>
            <a:off x="857224" y="2571744"/>
            <a:ext cx="1214446" cy="27860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11" name="TextBox 10"/>
          <p:cNvSpPr txBox="1"/>
          <p:nvPr/>
        </p:nvSpPr>
        <p:spPr>
          <a:xfrm>
            <a:off x="2214546" y="250030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Order</a:t>
            </a:r>
          </a:p>
          <a:p>
            <a:r>
              <a:rPr lang="th-TH" sz="1800" dirty="0" smtClean="0"/>
              <a:t>ประวัติลูกค้า</a:t>
            </a:r>
            <a:endParaRPr lang="th-TH" sz="1800" dirty="0"/>
          </a:p>
        </p:txBody>
      </p:sp>
      <p:sp>
        <p:nvSpPr>
          <p:cNvPr id="12" name="Rounded Rectangle 11"/>
          <p:cNvSpPr/>
          <p:nvPr/>
        </p:nvSpPr>
        <p:spPr>
          <a:xfrm>
            <a:off x="7000892" y="2928934"/>
            <a:ext cx="1633550" cy="10096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ฝ่ายบัญชี</a:t>
            </a:r>
            <a:endParaRPr lang="th-TH" sz="18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5715008" y="2786058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งบการเงิน</a:t>
            </a:r>
            <a:endParaRPr lang="th-TH" sz="2000" dirty="0"/>
          </a:p>
        </p:txBody>
      </p:sp>
      <p:cxnSp>
        <p:nvCxnSpPr>
          <p:cNvPr id="15" name="ลูกศรเชื่อมต่อแบบตรง 14"/>
          <p:cNvCxnSpPr/>
          <p:nvPr/>
        </p:nvCxnSpPr>
        <p:spPr>
          <a:xfrm rot="10800000">
            <a:off x="2071670" y="3857628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43108" y="4000504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ใบเสร็จ</a:t>
            </a:r>
            <a:endParaRPr lang="th-TH" sz="2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Rounded Rectangle 11"/>
          <p:cNvSpPr/>
          <p:nvPr/>
        </p:nvSpPr>
        <p:spPr>
          <a:xfrm>
            <a:off x="7000892" y="5143512"/>
            <a:ext cx="1633550" cy="10096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ฝ่ายการขายและการตลาด</a:t>
            </a:r>
            <a:endParaRPr lang="th-TH" sz="1800" dirty="0" smtClean="0"/>
          </a:p>
        </p:txBody>
      </p:sp>
      <p:cxnSp>
        <p:nvCxnSpPr>
          <p:cNvPr id="21" name="ลูกศรเชื่อมต่อแบบตรง 20"/>
          <p:cNvCxnSpPr/>
          <p:nvPr/>
        </p:nvCxnSpPr>
        <p:spPr>
          <a:xfrm rot="5400000">
            <a:off x="6965173" y="4536289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715272" y="4214818"/>
            <a:ext cx="1428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Update </a:t>
            </a:r>
            <a:r>
              <a:rPr lang="th-TH" sz="1800" dirty="0" smtClean="0"/>
              <a:t>ยอดขาย</a:t>
            </a:r>
            <a:endParaRPr lang="th-TH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1071547"/>
            <a:ext cx="4714908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</a:t>
            </a:r>
            <a:r>
              <a:rPr lang="en-US" dirty="0" smtClean="0"/>
              <a:t>3….</a:t>
            </a:r>
            <a:r>
              <a:rPr lang="th-TH" dirty="0" smtClean="0"/>
              <a:t> </a:t>
            </a:r>
            <a:r>
              <a:rPr lang="th-TH" dirty="0" smtClean="0"/>
              <a:t>ต้อนรับและแคชเชียร์</a:t>
            </a:r>
          </a:p>
          <a:p>
            <a:endParaRPr lang="th-TH" dirty="0"/>
          </a:p>
        </p:txBody>
      </p:sp>
      <p:sp>
        <p:nvSpPr>
          <p:cNvPr id="3" name="TextBox 2"/>
          <p:cNvSpPr txBox="1"/>
          <p:nvPr/>
        </p:nvSpPr>
        <p:spPr>
          <a:xfrm>
            <a:off x="2143108" y="2500306"/>
            <a:ext cx="61436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order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ประวัติลูกค้า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เช็ค  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order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เช็ค ห้องพัก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ออกใบเสร็จ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ยอดขาย</a:t>
            </a:r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702</Words>
  <Application>Microsoft Office PowerPoint</Application>
  <PresentationFormat>นำเสนอทางหน้าจอ (4:3)</PresentationFormat>
  <Paragraphs>203</Paragraphs>
  <Slides>20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20</vt:i4>
      </vt:variant>
    </vt:vector>
  </HeadingPairs>
  <TitlesOfParts>
    <vt:vector size="21" baseType="lpstr">
      <vt:lpstr>Office Theme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CR301</dc:creator>
  <cp:lastModifiedBy>admin</cp:lastModifiedBy>
  <cp:revision>29</cp:revision>
  <dcterms:created xsi:type="dcterms:W3CDTF">2011-06-23T02:40:25Z</dcterms:created>
  <dcterms:modified xsi:type="dcterms:W3CDTF">2011-07-13T14:23:32Z</dcterms:modified>
</cp:coreProperties>
</file>